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7" r:id="rId6"/>
    <p:sldId id="278" r:id="rId7"/>
    <p:sldId id="279" r:id="rId8"/>
    <p:sldId id="280" r:id="rId9"/>
    <p:sldId id="260" r:id="rId10"/>
    <p:sldId id="275" r:id="rId11"/>
    <p:sldId id="268" r:id="rId12"/>
    <p:sldId id="269" r:id="rId13"/>
    <p:sldId id="270" r:id="rId14"/>
    <p:sldId id="271" r:id="rId15"/>
    <p:sldId id="272" r:id="rId16"/>
    <p:sldId id="261" r:id="rId17"/>
    <p:sldId id="262" r:id="rId18"/>
    <p:sldId id="263" r:id="rId19"/>
    <p:sldId id="264" r:id="rId20"/>
    <p:sldId id="274" r:id="rId21"/>
    <p:sldId id="266" r:id="rId22"/>
    <p:sldId id="273" r:id="rId23"/>
    <p:sldId id="265" r:id="rId24"/>
    <p:sldId id="267" r:id="rId25"/>
    <p:sldId id="2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60"/>
  </p:normalViewPr>
  <p:slideViewPr>
    <p:cSldViewPr>
      <p:cViewPr varScale="1">
        <p:scale>
          <a:sx n="76" d="100"/>
          <a:sy n="76" d="100"/>
        </p:scale>
        <p:origin x="103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DBADE1E-D7F5-47A0-BF06-EFE7B25E3D2B}" type="datetimeFigureOut">
              <a:rPr lang="en-US" smtClean="0"/>
              <a:t>11/16/2014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2A2474A-6F19-45F1-A5E2-4DA89B9AA42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BADE1E-D7F5-47A0-BF06-EFE7B25E3D2B}" type="datetimeFigureOut">
              <a:rPr lang="en-US" smtClean="0"/>
              <a:t>11/16/2014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2474A-6F19-45F1-A5E2-4DA89B9AA42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BADE1E-D7F5-47A0-BF06-EFE7B25E3D2B}" type="datetimeFigureOut">
              <a:rPr lang="en-US" smtClean="0"/>
              <a:t>11/16/2014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2474A-6F19-45F1-A5E2-4DA89B9AA42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BADE1E-D7F5-47A0-BF06-EFE7B25E3D2B}" type="datetimeFigureOut">
              <a:rPr lang="en-US" smtClean="0"/>
              <a:t>11/16/2014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2474A-6F19-45F1-A5E2-4DA89B9AA42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DBADE1E-D7F5-47A0-BF06-EFE7B25E3D2B}" type="datetimeFigureOut">
              <a:rPr lang="en-US" smtClean="0"/>
              <a:t>11/16/2014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2474A-6F19-45F1-A5E2-4DA89B9AA42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DBADE1E-D7F5-47A0-BF06-EFE7B25E3D2B}" type="datetimeFigureOut">
              <a:rPr lang="en-US" smtClean="0"/>
              <a:t>11/16/2014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A2474A-6F19-45F1-A5E2-4DA89B9AA42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DBADE1E-D7F5-47A0-BF06-EFE7B25E3D2B}" type="datetimeFigureOut">
              <a:rPr lang="en-US" smtClean="0"/>
              <a:t>11/16/2014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A2474A-6F19-45F1-A5E2-4DA89B9AA42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BADE1E-D7F5-47A0-BF06-EFE7B25E3D2B}" type="datetimeFigureOut">
              <a:rPr lang="en-US" smtClean="0"/>
              <a:t>11/16/2014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A2474A-6F19-45F1-A5E2-4DA89B9AA42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ADE1E-D7F5-47A0-BF06-EFE7B25E3D2B}" type="datetimeFigureOut">
              <a:rPr lang="en-US" smtClean="0"/>
              <a:t>11/16/2014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A2474A-6F19-45F1-A5E2-4DA89B9AA42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DBADE1E-D7F5-47A0-BF06-EFE7B25E3D2B}" type="datetimeFigureOut">
              <a:rPr lang="en-US" smtClean="0"/>
              <a:t>11/16/2014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A2474A-6F19-45F1-A5E2-4DA89B9AA42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DBADE1E-D7F5-47A0-BF06-EFE7B25E3D2B}" type="datetimeFigureOut">
              <a:rPr lang="en-US" smtClean="0"/>
              <a:t>11/16/2014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2A2474A-6F19-45F1-A5E2-4DA89B9AA424}"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DBADE1E-D7F5-47A0-BF06-EFE7B25E3D2B}" type="datetimeFigureOut">
              <a:rPr lang="en-US" smtClean="0"/>
              <a:t>11/16/2014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2A2474A-6F19-45F1-A5E2-4DA89B9AA424}"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webmd.com/content/article/60/67133.htm" TargetMode="External"/><Relationship Id="rId2" Type="http://schemas.openxmlformats.org/officeDocument/2006/relationships/hyperlink" Target="http://www.webmd.com/brain/autism/mental-health-aspergers-syndrom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9QTDaI3OoRY" TargetMode="External"/><Relationship Id="rId2" Type="http://schemas.openxmlformats.org/officeDocument/2006/relationships/hyperlink" Target="http://www.youtube.com/watch?v=gHl3HdcVN3k" TargetMode="External"/><Relationship Id="rId1" Type="http://schemas.openxmlformats.org/officeDocument/2006/relationships/slideLayout" Target="../slideLayouts/slideLayout2.xml"/><Relationship Id="rId5" Type="http://schemas.openxmlformats.org/officeDocument/2006/relationships/hyperlink" Target="https://www.youtube.com/watch?v=YeWks6cgJ-k" TargetMode="External"/><Relationship Id="rId4" Type="http://schemas.openxmlformats.org/officeDocument/2006/relationships/hyperlink" Target="http://www.youtube.com/watch?v=tvKzyYy6qvY&amp;list=PL8484CEBA4AF0F209"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help people with disabilities</a:t>
            </a:r>
            <a:endParaRPr lang="en-US" dirty="0"/>
          </a:p>
        </p:txBody>
      </p:sp>
      <p:sp>
        <p:nvSpPr>
          <p:cNvPr id="3" name="Subtitle 2"/>
          <p:cNvSpPr>
            <a:spLocks noGrp="1"/>
          </p:cNvSpPr>
          <p:nvPr>
            <p:ph type="subTitle" idx="1"/>
          </p:nvPr>
        </p:nvSpPr>
        <p:spPr/>
        <p:txBody>
          <a:bodyPr/>
          <a:lstStyle/>
          <a:p>
            <a:r>
              <a:rPr lang="en-US" dirty="0" smtClean="0"/>
              <a:t>Melissa Miller</a:t>
            </a:r>
            <a:endParaRPr lang="en-US" dirty="0"/>
          </a:p>
        </p:txBody>
      </p:sp>
    </p:spTree>
    <p:extLst>
      <p:ext uri="{BB962C8B-B14F-4D97-AF65-F5344CB8AC3E}">
        <p14:creationId xmlns:p14="http://schemas.microsoft.com/office/powerpoint/2010/main" val="1016585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Autism</a:t>
            </a:r>
            <a:endParaRPr lang="en-US" dirty="0"/>
          </a:p>
        </p:txBody>
      </p:sp>
      <p:sp>
        <p:nvSpPr>
          <p:cNvPr id="3" name="Content Placeholder 2"/>
          <p:cNvSpPr>
            <a:spLocks noGrp="1"/>
          </p:cNvSpPr>
          <p:nvPr>
            <p:ph idx="1"/>
          </p:nvPr>
        </p:nvSpPr>
        <p:spPr/>
        <p:txBody>
          <a:bodyPr>
            <a:normAutofit/>
          </a:bodyPr>
          <a:lstStyle/>
          <a:p>
            <a:r>
              <a:rPr lang="en-US" sz="2000" dirty="0"/>
              <a:t>Sensory experiences that parents don't even notice may be extremely frightening or unpleasant for a child - the feel of a certain fabric, sounds of certain frequency, particular colors or seemingly bland foods</a:t>
            </a:r>
            <a:r>
              <a:rPr lang="en-US" sz="2000" dirty="0" smtClean="0"/>
              <a:t>.</a:t>
            </a:r>
          </a:p>
          <a:p>
            <a:r>
              <a:rPr lang="en-US" sz="2000" dirty="0"/>
              <a:t>The child's reactions can easily be interpreted as </a:t>
            </a:r>
            <a:r>
              <a:rPr lang="en-US" sz="2000" dirty="0" err="1"/>
              <a:t>wilful</a:t>
            </a:r>
            <a:r>
              <a:rPr lang="en-US" sz="2000" dirty="0"/>
              <a:t> misbehavior. Along with this will frequently be difficulties in movement, coordination and sensing where one's body is in a given space, leading to clumsiness and difficulty with tasks such as dressing</a:t>
            </a:r>
            <a:r>
              <a:rPr lang="en-US" sz="2000" dirty="0" smtClean="0"/>
              <a:t>.</a:t>
            </a:r>
          </a:p>
          <a:p>
            <a:r>
              <a:rPr lang="en-US" sz="2000" dirty="0" smtClean="0"/>
              <a:t>People with Autism may be overly sensitive to certain textures, sounds, smells, and tastes. Wearing certain fabrics, tasting certain foods, or normal everyday sounds may cause emotional outbursts</a:t>
            </a:r>
          </a:p>
          <a:p>
            <a:r>
              <a:rPr lang="en-US" sz="2000" dirty="0" smtClean="0"/>
              <a:t>May feel little pain or actually enjoy sensations we would dislike: Strong smells, </a:t>
            </a:r>
            <a:endParaRPr lang="en-US" sz="2000" dirty="0"/>
          </a:p>
        </p:txBody>
      </p:sp>
    </p:spTree>
    <p:extLst>
      <p:ext uri="{BB962C8B-B14F-4D97-AF65-F5344CB8AC3E}">
        <p14:creationId xmlns:p14="http://schemas.microsoft.com/office/powerpoint/2010/main" val="634821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Brief Summary of Asperger’s Syndrome</a:t>
            </a:r>
            <a:endParaRPr lang="en-US" dirty="0"/>
          </a:p>
        </p:txBody>
      </p:sp>
      <p:sp>
        <p:nvSpPr>
          <p:cNvPr id="3" name="Content Placeholder 2"/>
          <p:cNvSpPr>
            <a:spLocks noGrp="1"/>
          </p:cNvSpPr>
          <p:nvPr>
            <p:ph idx="1"/>
          </p:nvPr>
        </p:nvSpPr>
        <p:spPr/>
        <p:txBody>
          <a:bodyPr>
            <a:normAutofit fontScale="92500" lnSpcReduction="10000"/>
          </a:bodyPr>
          <a:lstStyle/>
          <a:p>
            <a:r>
              <a:rPr lang="en-US" dirty="0">
                <a:hlinkClick r:id="rId2"/>
              </a:rPr>
              <a:t>Asperger's</a:t>
            </a:r>
            <a:r>
              <a:rPr lang="en-US" dirty="0"/>
              <a:t> syndrome, also called Asperger's disorder, is a type of </a:t>
            </a:r>
            <a:r>
              <a:rPr lang="en-US" dirty="0">
                <a:hlinkClick r:id="rId3"/>
              </a:rPr>
              <a:t>pervasive developmental disorder (PDD)</a:t>
            </a:r>
            <a:r>
              <a:rPr lang="en-US" dirty="0"/>
              <a:t>. PDDs are a group of conditions that involve delays in the development of many basic skills, most notably the ability to socialize with others, to communicate, and to use imagination</a:t>
            </a:r>
            <a:r>
              <a:rPr lang="en-US" dirty="0" smtClean="0"/>
              <a:t>.</a:t>
            </a:r>
          </a:p>
          <a:p>
            <a:r>
              <a:rPr lang="en-US" dirty="0"/>
              <a:t>Children with Asperger's syndrome typically function better than do those with autism. </a:t>
            </a:r>
            <a:r>
              <a:rPr lang="en-US"/>
              <a:t>In addition, children with Asperger's syndrome generally have normal intelligence and near-normal language development, although they may develop problems communicating as they get older.</a:t>
            </a:r>
          </a:p>
        </p:txBody>
      </p:sp>
    </p:spTree>
    <p:extLst>
      <p:ext uri="{BB962C8B-B14F-4D97-AF65-F5344CB8AC3E}">
        <p14:creationId xmlns:p14="http://schemas.microsoft.com/office/powerpoint/2010/main" val="2979479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Brief Summary of Down Syndrome</a:t>
            </a:r>
            <a:endParaRPr lang="en-US" dirty="0"/>
          </a:p>
        </p:txBody>
      </p:sp>
      <p:sp>
        <p:nvSpPr>
          <p:cNvPr id="3" name="Content Placeholder 2"/>
          <p:cNvSpPr>
            <a:spLocks noGrp="1"/>
          </p:cNvSpPr>
          <p:nvPr>
            <p:ph idx="1"/>
          </p:nvPr>
        </p:nvSpPr>
        <p:spPr/>
        <p:txBody>
          <a:bodyPr>
            <a:normAutofit lnSpcReduction="10000"/>
          </a:bodyPr>
          <a:lstStyle/>
          <a:p>
            <a:r>
              <a:rPr lang="en-US" sz="2000" dirty="0"/>
              <a:t>Down </a:t>
            </a:r>
            <a:r>
              <a:rPr lang="en-US" sz="2000" dirty="0" smtClean="0"/>
              <a:t>syndrome occurs genetically when a </a:t>
            </a:r>
            <a:r>
              <a:rPr lang="en-US" sz="2000" dirty="0"/>
              <a:t>child gets an extra chromosome 21 — for a total of 47 chromosomes instead of </a:t>
            </a:r>
            <a:r>
              <a:rPr lang="en-US" sz="2000" dirty="0" smtClean="0"/>
              <a:t>46 from both parents. It's </a:t>
            </a:r>
            <a:r>
              <a:rPr lang="en-US" sz="2000" dirty="0"/>
              <a:t>this extra genetic material that causes the physical features </a:t>
            </a:r>
            <a:r>
              <a:rPr lang="en-US" sz="2000" dirty="0" smtClean="0"/>
              <a:t>and </a:t>
            </a:r>
            <a:r>
              <a:rPr lang="en-US" sz="2000" dirty="0"/>
              <a:t>developmental delays associated with DS</a:t>
            </a:r>
            <a:r>
              <a:rPr lang="en-US" sz="2000" dirty="0" smtClean="0"/>
              <a:t>.</a:t>
            </a:r>
          </a:p>
          <a:p>
            <a:r>
              <a:rPr lang="en-US" sz="2000" dirty="0"/>
              <a:t>Although no one knows for sure why DS occurs and there's no way to prevent the chromosomal error that causes it, scientists do know that women age 35 and older have a significantly higher risk of having a child with the condition</a:t>
            </a:r>
            <a:r>
              <a:rPr lang="en-US" sz="2000" dirty="0" smtClean="0"/>
              <a:t>.</a:t>
            </a:r>
          </a:p>
          <a:p>
            <a:r>
              <a:rPr lang="en-US" sz="2000" dirty="0" smtClean="0"/>
              <a:t>Down Syndrome was named after John Langdon Down who first described the condition in 1887. It was not until 1959 when French </a:t>
            </a:r>
            <a:r>
              <a:rPr lang="en-US" sz="2000" dirty="0" err="1" smtClean="0"/>
              <a:t>phyiscan</a:t>
            </a:r>
            <a:r>
              <a:rPr lang="en-US" sz="2000" dirty="0" smtClean="0"/>
              <a:t> Doctor Jerome </a:t>
            </a:r>
            <a:r>
              <a:rPr lang="en-US" sz="2000" dirty="0" err="1" smtClean="0"/>
              <a:t>Lejune</a:t>
            </a:r>
            <a:r>
              <a:rPr lang="en-US" sz="2000" dirty="0"/>
              <a:t> </a:t>
            </a:r>
            <a:r>
              <a:rPr lang="en-US" sz="2000" dirty="0" smtClean="0"/>
              <a:t>that the extra chromosomes was discovered that caused Down Syndrome.</a:t>
            </a:r>
          </a:p>
          <a:p>
            <a:r>
              <a:rPr lang="en-US" sz="2000" dirty="0"/>
              <a:t> </a:t>
            </a:r>
            <a:r>
              <a:rPr lang="en-US" sz="2000" dirty="0" smtClean="0"/>
              <a:t>Physical </a:t>
            </a:r>
            <a:r>
              <a:rPr lang="en-US" sz="2000" dirty="0"/>
              <a:t>features such as a flat facial profile, an upward slant to the eyes, small ears, and a protruding tongue.</a:t>
            </a:r>
          </a:p>
        </p:txBody>
      </p:sp>
    </p:spTree>
    <p:extLst>
      <p:ext uri="{BB962C8B-B14F-4D97-AF65-F5344CB8AC3E}">
        <p14:creationId xmlns:p14="http://schemas.microsoft.com/office/powerpoint/2010/main" val="3647794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Down Syndrome Summary cont.</a:t>
            </a:r>
            <a:endParaRPr lang="en-US" dirty="0"/>
          </a:p>
        </p:txBody>
      </p:sp>
      <p:sp>
        <p:nvSpPr>
          <p:cNvPr id="3" name="Content Placeholder 2"/>
          <p:cNvSpPr>
            <a:spLocks noGrp="1"/>
          </p:cNvSpPr>
          <p:nvPr>
            <p:ph idx="1"/>
          </p:nvPr>
        </p:nvSpPr>
        <p:spPr/>
        <p:txBody>
          <a:bodyPr>
            <a:normAutofit lnSpcReduction="10000"/>
          </a:bodyPr>
          <a:lstStyle/>
          <a:p>
            <a:r>
              <a:rPr lang="en-US" sz="2000" dirty="0"/>
              <a:t>Low muscle tone (called </a:t>
            </a:r>
            <a:r>
              <a:rPr lang="en-US" sz="2000" b="1" dirty="0" err="1"/>
              <a:t>hypotonia</a:t>
            </a:r>
            <a:r>
              <a:rPr lang="en-US" sz="2000" dirty="0"/>
              <a:t>) is also characteristic of children with DS, and babies in </a:t>
            </a:r>
            <a:r>
              <a:rPr lang="en-US" sz="2000" dirty="0" smtClean="0"/>
              <a:t>particular </a:t>
            </a:r>
            <a:r>
              <a:rPr lang="en-US" sz="2000" dirty="0"/>
              <a:t>may seem especially "floppy</a:t>
            </a:r>
            <a:r>
              <a:rPr lang="en-US" sz="2000" dirty="0" smtClean="0"/>
              <a:t>.“</a:t>
            </a:r>
          </a:p>
          <a:p>
            <a:r>
              <a:rPr lang="en-US" sz="2000" dirty="0" smtClean="0"/>
              <a:t>Kids with Down Syndrome tend grow </a:t>
            </a:r>
            <a:r>
              <a:rPr lang="en-US" sz="2000" dirty="0"/>
              <a:t>at a slower rate and remain smaller than their </a:t>
            </a:r>
            <a:r>
              <a:rPr lang="en-US" sz="2000" dirty="0" smtClean="0"/>
              <a:t>friends.</a:t>
            </a:r>
            <a:r>
              <a:rPr lang="en-US" sz="2000" dirty="0"/>
              <a:t> </a:t>
            </a:r>
            <a:endParaRPr lang="en-US" sz="2000" dirty="0" smtClean="0"/>
          </a:p>
          <a:p>
            <a:r>
              <a:rPr lang="en-US" sz="2000" dirty="0" smtClean="0"/>
              <a:t>Most </a:t>
            </a:r>
            <a:r>
              <a:rPr lang="en-US" sz="2000" dirty="0"/>
              <a:t>have mild to moderate intellectual impairment. Kids with DS can and do learn, and are capable of developing skills throughout their lives. They simply reach goals at a different pace — which is why it's important not to compare a child with DS against typically developing </a:t>
            </a:r>
            <a:r>
              <a:rPr lang="en-US" sz="2000" dirty="0" smtClean="0"/>
              <a:t>siblings </a:t>
            </a:r>
            <a:r>
              <a:rPr lang="en-US" sz="2000" dirty="0"/>
              <a:t>or even other children with the condition</a:t>
            </a:r>
            <a:r>
              <a:rPr lang="en-US" sz="2000" dirty="0" smtClean="0"/>
              <a:t>.</a:t>
            </a:r>
          </a:p>
          <a:p>
            <a:r>
              <a:rPr lang="en-US" sz="2000" dirty="0"/>
              <a:t>Kids with DS have a wide range of abilities, and there's no way to tell at birth what they will be capable of as they grow up</a:t>
            </a:r>
            <a:r>
              <a:rPr lang="en-US" sz="2000" dirty="0" smtClean="0"/>
              <a:t>.</a:t>
            </a:r>
          </a:p>
          <a:p>
            <a:r>
              <a:rPr lang="en-US" sz="2000" dirty="0" smtClean="0"/>
              <a:t>Kids with DS also have heart problems and </a:t>
            </a:r>
            <a:r>
              <a:rPr lang="en-US" sz="2000" dirty="0"/>
              <a:t>an increased risk of developing pulmonary </a:t>
            </a:r>
            <a:r>
              <a:rPr lang="en-US" sz="2000" dirty="0" smtClean="0"/>
              <a:t>hypertension which is  </a:t>
            </a:r>
            <a:r>
              <a:rPr lang="en-US" sz="2000" dirty="0"/>
              <a:t>a serious condition that can lead to irreversible damage to the lungs.</a:t>
            </a:r>
          </a:p>
        </p:txBody>
      </p:sp>
    </p:spTree>
    <p:extLst>
      <p:ext uri="{BB962C8B-B14F-4D97-AF65-F5344CB8AC3E}">
        <p14:creationId xmlns:p14="http://schemas.microsoft.com/office/powerpoint/2010/main" val="2472680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Fragile X</a:t>
            </a:r>
            <a:endParaRPr lang="en-US" dirty="0"/>
          </a:p>
        </p:txBody>
      </p:sp>
      <p:sp>
        <p:nvSpPr>
          <p:cNvPr id="3" name="Content Placeholder 2"/>
          <p:cNvSpPr>
            <a:spLocks noGrp="1"/>
          </p:cNvSpPr>
          <p:nvPr>
            <p:ph idx="1"/>
          </p:nvPr>
        </p:nvSpPr>
        <p:spPr/>
        <p:txBody>
          <a:bodyPr>
            <a:normAutofit/>
          </a:bodyPr>
          <a:lstStyle/>
          <a:p>
            <a:r>
              <a:rPr lang="en-US" sz="2000" dirty="0"/>
              <a:t>Fragile X syndrome is a genetic condition that causes a range of developmental problems including learning disabilities and cognitive impairment. Usually, males are more severely affected by this disorder than </a:t>
            </a:r>
            <a:r>
              <a:rPr lang="en-US" sz="2000" dirty="0" smtClean="0"/>
              <a:t>females.</a:t>
            </a:r>
          </a:p>
          <a:p>
            <a:r>
              <a:rPr lang="en-US" sz="2000" dirty="0"/>
              <a:t>Affected individuals usually have delayed development of speech and language by age 2. Most males with fragile X syndrome have mild to moderate intellectual disability, while about one-third of affected females are intellectually disabled</a:t>
            </a:r>
            <a:r>
              <a:rPr lang="en-US" sz="2000" dirty="0" smtClean="0"/>
              <a:t>.</a:t>
            </a:r>
          </a:p>
          <a:p>
            <a:r>
              <a:rPr lang="en-US" sz="2000" dirty="0"/>
              <a:t>Children with fragile X syndrome may also have anxiety and hyperactive </a:t>
            </a:r>
            <a:r>
              <a:rPr lang="en-US" sz="2000" dirty="0" smtClean="0"/>
              <a:t>behaviors including fidgeting </a:t>
            </a:r>
            <a:r>
              <a:rPr lang="en-US" sz="2000" dirty="0"/>
              <a:t>or impulsive actions. They may have attention deficit disorder (ADD), which includes an impaired ability to maintain attention and difficulty focusing on specific tasks</a:t>
            </a:r>
            <a:r>
              <a:rPr lang="en-US" sz="2000" dirty="0" smtClean="0"/>
              <a:t>.</a:t>
            </a:r>
          </a:p>
          <a:p>
            <a:endParaRPr lang="en-US" sz="2000" dirty="0"/>
          </a:p>
        </p:txBody>
      </p:sp>
    </p:spTree>
    <p:extLst>
      <p:ext uri="{BB962C8B-B14F-4D97-AF65-F5344CB8AC3E}">
        <p14:creationId xmlns:p14="http://schemas.microsoft.com/office/powerpoint/2010/main" val="2518349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Fragile X cont.</a:t>
            </a:r>
            <a:endParaRPr lang="en-US" dirty="0"/>
          </a:p>
        </p:txBody>
      </p:sp>
      <p:sp>
        <p:nvSpPr>
          <p:cNvPr id="3" name="Content Placeholder 2"/>
          <p:cNvSpPr>
            <a:spLocks noGrp="1"/>
          </p:cNvSpPr>
          <p:nvPr>
            <p:ph idx="1"/>
          </p:nvPr>
        </p:nvSpPr>
        <p:spPr/>
        <p:txBody>
          <a:bodyPr>
            <a:normAutofit/>
          </a:bodyPr>
          <a:lstStyle/>
          <a:p>
            <a:r>
              <a:rPr lang="en-US" sz="2000" dirty="0"/>
              <a:t>About one-third of individuals with fragile X syndrome have features of autism spectrum disorders that affect communication and social interaction. Seizures occur in about 15 percent of males and about 5 percent of females with fragile X syndrome</a:t>
            </a:r>
            <a:r>
              <a:rPr lang="en-US" sz="2000" dirty="0" smtClean="0"/>
              <a:t>.</a:t>
            </a:r>
          </a:p>
          <a:p>
            <a:r>
              <a:rPr lang="en-US" sz="2000" dirty="0" smtClean="0"/>
              <a:t>Physical </a:t>
            </a:r>
            <a:r>
              <a:rPr lang="en-US" sz="2000" dirty="0"/>
              <a:t> characteristic </a:t>
            </a:r>
            <a:r>
              <a:rPr lang="en-US" sz="2000" dirty="0" smtClean="0"/>
              <a:t>features become </a:t>
            </a:r>
            <a:r>
              <a:rPr lang="en-US" sz="2000" dirty="0"/>
              <a:t>more apparent with </a:t>
            </a:r>
            <a:r>
              <a:rPr lang="en-US" sz="2000" dirty="0" smtClean="0"/>
              <a:t>age.</a:t>
            </a:r>
          </a:p>
          <a:p>
            <a:r>
              <a:rPr lang="en-US" sz="2000" dirty="0" smtClean="0"/>
              <a:t>Some of these features include </a:t>
            </a:r>
            <a:r>
              <a:rPr lang="en-US" sz="2000" dirty="0"/>
              <a:t> a long and narrow face, large ears, a prominent jaw and forehead, unusually flexible fingers, flat feet, and in males, enlarged testicles (</a:t>
            </a:r>
            <a:r>
              <a:rPr lang="en-US" sz="2000" dirty="0" err="1" smtClean="0"/>
              <a:t>macroorchidism</a:t>
            </a:r>
            <a:r>
              <a:rPr lang="en-US" sz="2000" dirty="0"/>
              <a:t>) after puberty</a:t>
            </a:r>
            <a:r>
              <a:rPr lang="en-US" sz="2000" dirty="0" smtClean="0"/>
              <a:t>.</a:t>
            </a:r>
          </a:p>
          <a:p>
            <a:r>
              <a:rPr lang="en-US" sz="2000" dirty="0"/>
              <a:t>Fragile X syndrome is inherited in an X-linked dominant pattern. A condition is considered X-linked if the mutated gene that causes the disorder is located on the X chromosome, one of the two sex chromosomes. (The Y chromosome is the other sex chromosome.) </a:t>
            </a:r>
          </a:p>
        </p:txBody>
      </p:sp>
    </p:spTree>
    <p:extLst>
      <p:ext uri="{BB962C8B-B14F-4D97-AF65-F5344CB8AC3E}">
        <p14:creationId xmlns:p14="http://schemas.microsoft.com/office/powerpoint/2010/main" val="2998214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Suffolk Downs: Walk for Autism 2010</a:t>
            </a:r>
            <a:endParaRPr lang="en-US" dirty="0"/>
          </a:p>
        </p:txBody>
      </p:sp>
      <p:sp>
        <p:nvSpPr>
          <p:cNvPr id="3" name="Content Placeholder 2"/>
          <p:cNvSpPr>
            <a:spLocks noGrp="1"/>
          </p:cNvSpPr>
          <p:nvPr>
            <p:ph idx="1"/>
          </p:nvPr>
        </p:nvSpPr>
        <p:spPr>
          <a:xfrm>
            <a:off x="8610600" y="6080444"/>
            <a:ext cx="76200" cy="45719"/>
          </a:xfrm>
        </p:spPr>
        <p:txBody>
          <a:bodyPr>
            <a:normAutofit fontScale="25000" lnSpcReduction="20000"/>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6373091" cy="4779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3979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Walking with my friend and her college friends</a:t>
            </a:r>
            <a:endParaRPr lang="en-US" dirty="0"/>
          </a:p>
        </p:txBody>
      </p:sp>
      <p:sp>
        <p:nvSpPr>
          <p:cNvPr id="3" name="Content Placeholder 2"/>
          <p:cNvSpPr>
            <a:spLocks noGrp="1"/>
          </p:cNvSpPr>
          <p:nvPr>
            <p:ph idx="1"/>
          </p:nvPr>
        </p:nvSpPr>
        <p:spPr>
          <a:xfrm flipH="1">
            <a:off x="8686800" y="6080444"/>
            <a:ext cx="76200" cy="45719"/>
          </a:xfrm>
        </p:spPr>
        <p:txBody>
          <a:bodyPr>
            <a:normAutofit fontScale="25000" lnSpcReduction="20000"/>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6477000"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7543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friend and I </a:t>
            </a:r>
            <a:endParaRPr lang="en-US" dirty="0"/>
          </a:p>
        </p:txBody>
      </p:sp>
      <p:sp>
        <p:nvSpPr>
          <p:cNvPr id="3" name="Content Placeholder 2"/>
          <p:cNvSpPr>
            <a:spLocks noGrp="1"/>
          </p:cNvSpPr>
          <p:nvPr>
            <p:ph idx="1"/>
          </p:nvPr>
        </p:nvSpPr>
        <p:spPr>
          <a:xfrm>
            <a:off x="8610600" y="6019800"/>
            <a:ext cx="76200" cy="106363"/>
          </a:xfrm>
        </p:spPr>
        <p:txBody>
          <a:bodyPr>
            <a:normAutofit fontScale="25000" lnSpcReduction="20000"/>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6324600"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5622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I get involved?</a:t>
            </a:r>
            <a:endParaRPr lang="en-US" dirty="0"/>
          </a:p>
        </p:txBody>
      </p:sp>
      <p:sp>
        <p:nvSpPr>
          <p:cNvPr id="3" name="Content Placeholder 2"/>
          <p:cNvSpPr>
            <a:spLocks noGrp="1"/>
          </p:cNvSpPr>
          <p:nvPr>
            <p:ph idx="1"/>
          </p:nvPr>
        </p:nvSpPr>
        <p:spPr/>
        <p:txBody>
          <a:bodyPr>
            <a:normAutofit/>
          </a:bodyPr>
          <a:lstStyle/>
          <a:p>
            <a:r>
              <a:rPr lang="en-US" sz="2000" dirty="0" smtClean="0"/>
              <a:t>Join or create a Best Buddies club at your school (also college/university as well when you begin your semester)</a:t>
            </a:r>
          </a:p>
          <a:p>
            <a:r>
              <a:rPr lang="en-US" sz="2000" dirty="0" smtClean="0"/>
              <a:t>Reach out to organizations like Alternatives and Seven Hills (both in Worcester) to find buddies and get involved.</a:t>
            </a:r>
          </a:p>
          <a:p>
            <a:r>
              <a:rPr lang="en-US" sz="2000" dirty="0" smtClean="0"/>
              <a:t>Join Autism Speaks (and other activism websites)  and get emailed updates</a:t>
            </a:r>
          </a:p>
          <a:p>
            <a:r>
              <a:rPr lang="en-US" sz="2000" dirty="0" smtClean="0"/>
              <a:t>Go on the Walk for Autism (there is one in Suffolk Downs and another in Worcester)</a:t>
            </a:r>
          </a:p>
          <a:p>
            <a:r>
              <a:rPr lang="en-US" sz="2000" dirty="0" smtClean="0"/>
              <a:t>Donate to Autism Speaks and the Autism Resource Center in Worcester</a:t>
            </a:r>
          </a:p>
          <a:p>
            <a:r>
              <a:rPr lang="en-US" sz="2000" dirty="0" smtClean="0"/>
              <a:t>Form a Unified Sports club at your school (Unified Sports is part of Special Olympics) or Volunteer at Special Olympics games</a:t>
            </a:r>
          </a:p>
        </p:txBody>
      </p:sp>
    </p:spTree>
    <p:extLst>
      <p:ext uri="{BB962C8B-B14F-4D97-AF65-F5344CB8AC3E}">
        <p14:creationId xmlns:p14="http://schemas.microsoft.com/office/powerpoint/2010/main" val="3390203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Disabilities</a:t>
            </a:r>
            <a:endParaRPr lang="en-US" dirty="0"/>
          </a:p>
        </p:txBody>
      </p:sp>
      <p:sp>
        <p:nvSpPr>
          <p:cNvPr id="3" name="Content Placeholder 2"/>
          <p:cNvSpPr>
            <a:spLocks noGrp="1"/>
          </p:cNvSpPr>
          <p:nvPr>
            <p:ph idx="1"/>
          </p:nvPr>
        </p:nvSpPr>
        <p:spPr/>
        <p:txBody>
          <a:bodyPr>
            <a:normAutofit lnSpcReduction="10000"/>
          </a:bodyPr>
          <a:lstStyle/>
          <a:p>
            <a:r>
              <a:rPr lang="en-US" dirty="0" smtClean="0"/>
              <a:t>Autism</a:t>
            </a:r>
          </a:p>
          <a:p>
            <a:r>
              <a:rPr lang="en-US" dirty="0" smtClean="0"/>
              <a:t>Asperger's syndrome</a:t>
            </a:r>
          </a:p>
          <a:p>
            <a:r>
              <a:rPr lang="en-US" dirty="0" smtClean="0"/>
              <a:t>Down Syndrome</a:t>
            </a:r>
          </a:p>
          <a:p>
            <a:r>
              <a:rPr lang="en-US" dirty="0" err="1" smtClean="0"/>
              <a:t>Eclipsy</a:t>
            </a:r>
            <a:endParaRPr lang="en-US" dirty="0" smtClean="0"/>
          </a:p>
          <a:p>
            <a:r>
              <a:rPr lang="en-US" dirty="0" smtClean="0"/>
              <a:t>Fragile X</a:t>
            </a:r>
          </a:p>
          <a:p>
            <a:r>
              <a:rPr lang="en-US" dirty="0" smtClean="0"/>
              <a:t>Physical disabilities: cannot walk: need a wheelchair, blind, deaf, mute etc.</a:t>
            </a:r>
          </a:p>
          <a:p>
            <a:r>
              <a:rPr lang="en-US" dirty="0" smtClean="0"/>
              <a:t>The correct term to refer to people with learning disabilities is IDD (Intellectual Developmental Disability)</a:t>
            </a:r>
            <a:endParaRPr lang="en-US" dirty="0"/>
          </a:p>
        </p:txBody>
      </p:sp>
    </p:spTree>
    <p:extLst>
      <p:ext uri="{BB962C8B-B14F-4D97-AF65-F5344CB8AC3E}">
        <p14:creationId xmlns:p14="http://schemas.microsoft.com/office/powerpoint/2010/main" val="595740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I get involved cont.</a:t>
            </a:r>
            <a:endParaRPr lang="en-US" dirty="0"/>
          </a:p>
        </p:txBody>
      </p:sp>
      <p:sp>
        <p:nvSpPr>
          <p:cNvPr id="3" name="Content Placeholder 2"/>
          <p:cNvSpPr>
            <a:spLocks noGrp="1"/>
          </p:cNvSpPr>
          <p:nvPr>
            <p:ph idx="1"/>
          </p:nvPr>
        </p:nvSpPr>
        <p:spPr/>
        <p:txBody>
          <a:bodyPr>
            <a:normAutofit fontScale="92500" lnSpcReduction="20000"/>
          </a:bodyPr>
          <a:lstStyle/>
          <a:p>
            <a:r>
              <a:rPr lang="en-US" sz="2000" dirty="0"/>
              <a:t>Volunteer at Camps with both physically and mentally disabled children</a:t>
            </a:r>
          </a:p>
          <a:p>
            <a:r>
              <a:rPr lang="en-US" sz="2000" dirty="0"/>
              <a:t>Become a Scientist to help find cures</a:t>
            </a:r>
          </a:p>
          <a:p>
            <a:r>
              <a:rPr lang="en-US" sz="2000" dirty="0"/>
              <a:t>Work in Inclusion programs at Schools, (believe me, we need all of the inclusion teachers/ teaching assistants we can get)</a:t>
            </a:r>
          </a:p>
          <a:p>
            <a:r>
              <a:rPr lang="en-US" sz="2000" dirty="0"/>
              <a:t>Learn Sign </a:t>
            </a:r>
            <a:r>
              <a:rPr lang="en-US" sz="2000" dirty="0" smtClean="0"/>
              <a:t>Language to communicate with them </a:t>
            </a:r>
          </a:p>
          <a:p>
            <a:r>
              <a:rPr lang="en-US" sz="2000" dirty="0" smtClean="0"/>
              <a:t>Become </a:t>
            </a:r>
            <a:r>
              <a:rPr lang="en-US" sz="2000" dirty="0"/>
              <a:t>a </a:t>
            </a:r>
            <a:r>
              <a:rPr lang="en-US" sz="2000" dirty="0" smtClean="0"/>
              <a:t>psychologist</a:t>
            </a:r>
          </a:p>
          <a:p>
            <a:r>
              <a:rPr lang="en-US" sz="2000" dirty="0" smtClean="0"/>
              <a:t>Read books about people with mental and physical disabilities</a:t>
            </a:r>
            <a:r>
              <a:rPr lang="en-US" sz="2000" dirty="0"/>
              <a:t>: children book called </a:t>
            </a:r>
            <a:r>
              <a:rPr lang="en-US" sz="2000" dirty="0" smtClean="0"/>
              <a:t>Mockingbird</a:t>
            </a:r>
            <a:r>
              <a:rPr lang="en-US" sz="2000" dirty="0"/>
              <a:t>, and it is by Kathryn Erskine (or something close to that).  Great book! (Funny and sad and touching and thought-provoking).</a:t>
            </a:r>
            <a:endParaRPr lang="en-US" sz="2000" dirty="0" smtClean="0"/>
          </a:p>
          <a:p>
            <a:r>
              <a:rPr lang="en-US" sz="2000" dirty="0" smtClean="0"/>
              <a:t>Run for Congress or President to raise public awareness of these disabilities and get more people involved as well as combatting the </a:t>
            </a:r>
            <a:r>
              <a:rPr lang="en-US" sz="2000" dirty="0" err="1" smtClean="0"/>
              <a:t>sterotypes</a:t>
            </a:r>
            <a:r>
              <a:rPr lang="en-US" sz="2000" dirty="0" smtClean="0"/>
              <a:t> against them</a:t>
            </a:r>
          </a:p>
          <a:p>
            <a:r>
              <a:rPr lang="en-US" sz="2000" dirty="0" smtClean="0"/>
              <a:t>Best Buddies Challenge</a:t>
            </a:r>
          </a:p>
          <a:p>
            <a:r>
              <a:rPr lang="en-US" sz="2000" dirty="0" smtClean="0"/>
              <a:t>Advocacy (Socialist groups)</a:t>
            </a:r>
          </a:p>
          <a:p>
            <a:endParaRPr lang="en-US" sz="2000" dirty="0"/>
          </a:p>
          <a:p>
            <a:endParaRPr lang="en-US" dirty="0"/>
          </a:p>
        </p:txBody>
      </p:sp>
    </p:spTree>
    <p:extLst>
      <p:ext uri="{BB962C8B-B14F-4D97-AF65-F5344CB8AC3E}">
        <p14:creationId xmlns:p14="http://schemas.microsoft.com/office/powerpoint/2010/main" val="3864535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rmAutofit fontScale="90000"/>
          </a:bodyPr>
          <a:lstStyle/>
          <a:p>
            <a:r>
              <a:rPr lang="en-US" dirty="0" smtClean="0"/>
              <a:t>Movies that are </a:t>
            </a:r>
            <a:r>
              <a:rPr lang="en-US" dirty="0" err="1" smtClean="0"/>
              <a:t>recommened</a:t>
            </a:r>
            <a:r>
              <a:rPr lang="en-US" dirty="0" smtClean="0"/>
              <a:t> to watch</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Temple </a:t>
            </a:r>
            <a:r>
              <a:rPr lang="en-US" dirty="0" err="1" smtClean="0"/>
              <a:t>Grandin</a:t>
            </a:r>
            <a:endParaRPr lang="en-US" dirty="0" smtClean="0"/>
          </a:p>
          <a:p>
            <a:endParaRPr lang="en-US" dirty="0"/>
          </a:p>
        </p:txBody>
      </p:sp>
      <p:sp>
        <p:nvSpPr>
          <p:cNvPr id="4" name="Content Placeholder 3"/>
          <p:cNvSpPr>
            <a:spLocks noGrp="1"/>
          </p:cNvSpPr>
          <p:nvPr>
            <p:ph sz="half" idx="2"/>
          </p:nvPr>
        </p:nvSpPr>
        <p:spPr>
          <a:xfrm>
            <a:off x="3962400" y="1764030"/>
            <a:ext cx="4038600" cy="4434840"/>
          </a:xfrm>
        </p:spPr>
        <p:txBody>
          <a:bodyPr>
            <a:normAutofit fontScale="77500" lnSpcReduction="20000"/>
          </a:bodyPr>
          <a:lstStyle/>
          <a:p>
            <a:r>
              <a:rPr lang="en-US" dirty="0" smtClean="0"/>
              <a:t>The elephant Man </a:t>
            </a:r>
          </a:p>
          <a:p>
            <a:r>
              <a:rPr lang="en-US" dirty="0" smtClean="0"/>
              <a:t>Edward </a:t>
            </a:r>
            <a:r>
              <a:rPr lang="en-US" dirty="0" err="1" smtClean="0"/>
              <a:t>Scissorhands</a:t>
            </a:r>
            <a:endParaRPr lang="en-US" dirty="0" smtClean="0"/>
          </a:p>
          <a:p>
            <a:r>
              <a:rPr lang="en-US" dirty="0" smtClean="0"/>
              <a:t>The Boy who could Fly</a:t>
            </a:r>
          </a:p>
          <a:p>
            <a:r>
              <a:rPr lang="en-US" dirty="0" err="1" smtClean="0"/>
              <a:t>Hundback</a:t>
            </a:r>
            <a:r>
              <a:rPr lang="en-US" dirty="0" smtClean="0"/>
              <a:t> of </a:t>
            </a:r>
            <a:r>
              <a:rPr lang="en-US" dirty="0" err="1" smtClean="0"/>
              <a:t>Northdame</a:t>
            </a:r>
            <a:endParaRPr lang="en-US" dirty="0" smtClean="0"/>
          </a:p>
          <a:p>
            <a:r>
              <a:rPr lang="en-US" dirty="0" smtClean="0"/>
              <a:t>The King’s Speech</a:t>
            </a:r>
          </a:p>
          <a:p>
            <a:r>
              <a:rPr lang="en-US" dirty="0" smtClean="0"/>
              <a:t>Miracle Worker (Anne Sullivan’s story about Helen Keller who was blind and deaf)</a:t>
            </a:r>
          </a:p>
          <a:p>
            <a:r>
              <a:rPr lang="en-US" dirty="0" smtClean="0"/>
              <a:t>Ray (singer Ray Charles who was blind)</a:t>
            </a:r>
          </a:p>
          <a:p>
            <a:r>
              <a:rPr lang="en-US" dirty="0" smtClean="0"/>
              <a:t>Mercury Rising</a:t>
            </a:r>
          </a:p>
          <a:p>
            <a:r>
              <a:rPr lang="en-US" dirty="0" smtClean="0"/>
              <a:t>What is eating Gilbert Grape?</a:t>
            </a:r>
          </a:p>
          <a:p>
            <a:r>
              <a:rPr lang="en-US" dirty="0" smtClean="0"/>
              <a:t>Forrest Gump</a:t>
            </a:r>
          </a:p>
          <a:p>
            <a:r>
              <a:rPr lang="en-US" dirty="0" smtClean="0"/>
              <a:t>Educating Peter</a:t>
            </a:r>
          </a:p>
          <a:p>
            <a:r>
              <a:rPr lang="en-US" dirty="0" smtClean="0"/>
              <a:t>Graduating Peter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14600"/>
            <a:ext cx="209550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0202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Video Clips </a:t>
            </a:r>
            <a:endParaRPr lang="en-US" dirty="0"/>
          </a:p>
        </p:txBody>
      </p:sp>
      <p:sp>
        <p:nvSpPr>
          <p:cNvPr id="6" name="Content Placeholder 5"/>
          <p:cNvSpPr>
            <a:spLocks noGrp="1"/>
          </p:cNvSpPr>
          <p:nvPr>
            <p:ph idx="1"/>
          </p:nvPr>
        </p:nvSpPr>
        <p:spPr/>
        <p:txBody>
          <a:bodyPr/>
          <a:lstStyle/>
          <a:p>
            <a:r>
              <a:rPr lang="en-US" dirty="0">
                <a:hlinkClick r:id="rId2"/>
              </a:rPr>
              <a:t>http://</a:t>
            </a:r>
            <a:r>
              <a:rPr lang="en-US" dirty="0" smtClean="0">
                <a:hlinkClick r:id="rId2"/>
              </a:rPr>
              <a:t>www.youtube.com/watch?v=gHl3HdcVN3k</a:t>
            </a:r>
            <a:endParaRPr lang="en-US" dirty="0" smtClean="0"/>
          </a:p>
          <a:p>
            <a:r>
              <a:rPr lang="en-US" dirty="0" smtClean="0">
                <a:hlinkClick r:id="rId3"/>
              </a:rPr>
              <a:t>http</a:t>
            </a:r>
            <a:r>
              <a:rPr lang="en-US" dirty="0">
                <a:hlinkClick r:id="rId3"/>
              </a:rPr>
              <a:t>://</a:t>
            </a:r>
            <a:r>
              <a:rPr lang="en-US" dirty="0" smtClean="0">
                <a:hlinkClick r:id="rId3"/>
              </a:rPr>
              <a:t>www.youtube.com/watch?v=9QTDaI3OoRY</a:t>
            </a:r>
            <a:endParaRPr lang="en-US" dirty="0" smtClean="0"/>
          </a:p>
          <a:p>
            <a:r>
              <a:rPr lang="en-US" dirty="0">
                <a:hlinkClick r:id="rId4"/>
              </a:rPr>
              <a:t>http://</a:t>
            </a:r>
            <a:r>
              <a:rPr lang="en-US" dirty="0" smtClean="0">
                <a:hlinkClick r:id="rId4"/>
              </a:rPr>
              <a:t>www.youtube.com/watch?v=tvKzyYy6qvY&amp;list=PL8484CEBA4AF0F209</a:t>
            </a:r>
            <a:endParaRPr lang="en-US" dirty="0" smtClean="0"/>
          </a:p>
          <a:p>
            <a:r>
              <a:rPr lang="en-US" dirty="0">
                <a:hlinkClick r:id="rId5"/>
              </a:rPr>
              <a:t>https://</a:t>
            </a:r>
            <a:r>
              <a:rPr lang="en-US" dirty="0" smtClean="0">
                <a:hlinkClick r:id="rId5"/>
              </a:rPr>
              <a:t>www.youtube.com/watch?v=YeWks6cgJ-k</a:t>
            </a:r>
            <a:r>
              <a:rPr lang="en-US" dirty="0" smtClean="0"/>
              <a:t> </a:t>
            </a:r>
            <a:endParaRPr lang="en-US" dirty="0"/>
          </a:p>
        </p:txBody>
      </p:sp>
    </p:spTree>
    <p:extLst>
      <p:ext uri="{BB962C8B-B14F-4D97-AF65-F5344CB8AC3E}">
        <p14:creationId xmlns:p14="http://schemas.microsoft.com/office/powerpoint/2010/main" val="868756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College Majors that can be used to help disabled people</a:t>
            </a:r>
            <a:endParaRPr lang="en-US" dirty="0"/>
          </a:p>
        </p:txBody>
      </p:sp>
      <p:sp>
        <p:nvSpPr>
          <p:cNvPr id="3" name="Content Placeholder 2"/>
          <p:cNvSpPr>
            <a:spLocks noGrp="1"/>
          </p:cNvSpPr>
          <p:nvPr>
            <p:ph idx="1"/>
          </p:nvPr>
        </p:nvSpPr>
        <p:spPr/>
        <p:txBody>
          <a:bodyPr/>
          <a:lstStyle/>
          <a:p>
            <a:r>
              <a:rPr lang="en-US" dirty="0" smtClean="0"/>
              <a:t>Chemistry</a:t>
            </a:r>
          </a:p>
          <a:p>
            <a:r>
              <a:rPr lang="en-US" dirty="0" smtClean="0"/>
              <a:t>Biology</a:t>
            </a:r>
          </a:p>
          <a:p>
            <a:r>
              <a:rPr lang="en-US" dirty="0" smtClean="0"/>
              <a:t>Education </a:t>
            </a:r>
          </a:p>
          <a:p>
            <a:r>
              <a:rPr lang="en-US" dirty="0" smtClean="0"/>
              <a:t>Psychology</a:t>
            </a:r>
          </a:p>
          <a:p>
            <a:r>
              <a:rPr lang="en-US" dirty="0" smtClean="0"/>
              <a:t>Sociology</a:t>
            </a:r>
          </a:p>
          <a:p>
            <a:r>
              <a:rPr lang="en-US" smtClean="0"/>
              <a:t>Physics</a:t>
            </a:r>
            <a:endParaRPr lang="en-US"/>
          </a:p>
        </p:txBody>
      </p:sp>
    </p:spTree>
    <p:extLst>
      <p:ext uri="{BB962C8B-B14F-4D97-AF65-F5344CB8AC3E}">
        <p14:creationId xmlns:p14="http://schemas.microsoft.com/office/powerpoint/2010/main" val="1761785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Spread the word to end the </a:t>
            </a:r>
            <a:r>
              <a:rPr lang="en-US" smtClean="0"/>
              <a:t>R word</a:t>
            </a:r>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877291"/>
            <a:ext cx="6057900" cy="454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44903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can Make a Difference</a:t>
            </a:r>
            <a:endParaRPr lang="en-US" dirty="0"/>
          </a:p>
        </p:txBody>
      </p:sp>
      <p:sp>
        <p:nvSpPr>
          <p:cNvPr id="3" name="Content Placeholder 2"/>
          <p:cNvSpPr>
            <a:spLocks noGrp="1"/>
          </p:cNvSpPr>
          <p:nvPr>
            <p:ph idx="1"/>
          </p:nvPr>
        </p:nvSpPr>
        <p:spPr/>
        <p:txBody>
          <a:bodyPr/>
          <a:lstStyle/>
          <a:p>
            <a:r>
              <a:rPr lang="en-US" dirty="0" smtClean="0"/>
              <a:t>Making a difference to helping these disabled people will not help them become </a:t>
            </a:r>
            <a:r>
              <a:rPr lang="en-US" dirty="0" err="1" smtClean="0"/>
              <a:t>recongized</a:t>
            </a:r>
            <a:endParaRPr lang="en-US" dirty="0" smtClean="0"/>
          </a:p>
          <a:p>
            <a:r>
              <a:rPr lang="en-US" dirty="0" smtClean="0"/>
              <a:t>You will be taking action from the goodness of your heart</a:t>
            </a:r>
            <a:endParaRPr lang="en-US" dirty="0"/>
          </a:p>
        </p:txBody>
      </p:sp>
    </p:spTree>
    <p:extLst>
      <p:ext uri="{BB962C8B-B14F-4D97-AF65-F5344CB8AC3E}">
        <p14:creationId xmlns:p14="http://schemas.microsoft.com/office/powerpoint/2010/main" val="219236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am I here today?</a:t>
            </a:r>
            <a:endParaRPr lang="en-US" dirty="0"/>
          </a:p>
        </p:txBody>
      </p:sp>
      <p:pic>
        <p:nvPicPr>
          <p:cNvPr id="1026" name="Picture 2" descr="C:\Users\mjoy\Pictures\2011-03-23 End of Senior year part 1\End of Senior year part 1 90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828800"/>
            <a:ext cx="6172200" cy="462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823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am I here today?</a:t>
            </a:r>
            <a:endParaRPr lang="en-US" dirty="0"/>
          </a:p>
        </p:txBody>
      </p:sp>
      <p:pic>
        <p:nvPicPr>
          <p:cNvPr id="2050" name="Picture 2" descr="C:\Users\mjoy\Pictures\2010-04-22\03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828800"/>
            <a:ext cx="6553200"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692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History of Disabled People</a:t>
            </a:r>
            <a:endParaRPr lang="en-US" dirty="0"/>
          </a:p>
        </p:txBody>
      </p:sp>
      <p:sp>
        <p:nvSpPr>
          <p:cNvPr id="3" name="Content Placeholder 2"/>
          <p:cNvSpPr>
            <a:spLocks noGrp="1"/>
          </p:cNvSpPr>
          <p:nvPr>
            <p:ph idx="1"/>
          </p:nvPr>
        </p:nvSpPr>
        <p:spPr/>
        <p:txBody>
          <a:bodyPr>
            <a:normAutofit fontScale="92500" lnSpcReduction="10000"/>
          </a:bodyPr>
          <a:lstStyle/>
          <a:p>
            <a:r>
              <a:rPr lang="en-US" sz="1900" dirty="0" smtClean="0"/>
              <a:t>The first ever recorded case of Autism was made in 1800, the disorder has believed to occurred for centuries. </a:t>
            </a:r>
          </a:p>
          <a:p>
            <a:r>
              <a:rPr lang="en-US" sz="1900" dirty="0" smtClean="0"/>
              <a:t>People tended to </a:t>
            </a:r>
            <a:r>
              <a:rPr lang="en-US" sz="1900" dirty="0" err="1" smtClean="0"/>
              <a:t>sterotype</a:t>
            </a:r>
            <a:r>
              <a:rPr lang="en-US" sz="1900" dirty="0" smtClean="0"/>
              <a:t> Autistic People as </a:t>
            </a:r>
            <a:r>
              <a:rPr lang="en-US" sz="1900" dirty="0"/>
              <a:t>people who sit in a corner, unable to speak, who rock, bang their heads on the floor, have tantrums and don't want to mix with others is also inaccurate. This stereotype is as misunderstood as people with Autism often are. There are individuals with Autism who want to make contact with other human beings but don't know how to, because they don't understand the basic, but contradictory rules which govern social interaction. Autistic people, if they can't speak, can't tell people to go away when they feel overloaded or overwhelmed, so they rock or behave in other </a:t>
            </a:r>
            <a:r>
              <a:rPr lang="en-US" sz="1900" dirty="0" smtClean="0"/>
              <a:t>repetitive </a:t>
            </a:r>
            <a:r>
              <a:rPr lang="en-US" sz="1900" dirty="0" err="1" smtClean="0"/>
              <a:t>beahaviors</a:t>
            </a:r>
            <a:r>
              <a:rPr lang="en-US" sz="1900" dirty="0" smtClean="0"/>
              <a:t> </a:t>
            </a:r>
            <a:r>
              <a:rPr lang="en-US" sz="1900" dirty="0"/>
              <a:t>instead</a:t>
            </a:r>
            <a:r>
              <a:rPr lang="en-US" sz="1900" dirty="0" smtClean="0"/>
              <a:t>.</a:t>
            </a:r>
          </a:p>
          <a:p>
            <a:r>
              <a:rPr lang="en-US" sz="2000" dirty="0" smtClean="0"/>
              <a:t>Battle </a:t>
            </a:r>
            <a:r>
              <a:rPr lang="en-US" sz="2000" dirty="0"/>
              <a:t>against centuries of biased assumptions, harmful stereotypes, and irrational fears. The stigmatization of disability resulted in the social and economic marginalization of generations of Americans with disabilities, and like many other oppressed minorities, left people with disabilities in a severe state of impoverishment for centuries.</a:t>
            </a:r>
            <a:endParaRPr lang="en-US" sz="1900" dirty="0" smtClean="0"/>
          </a:p>
          <a:p>
            <a:endParaRPr lang="en-US" sz="1900" dirty="0"/>
          </a:p>
          <a:p>
            <a:endParaRPr lang="en-US" dirty="0"/>
          </a:p>
        </p:txBody>
      </p:sp>
    </p:spTree>
    <p:extLst>
      <p:ext uri="{BB962C8B-B14F-4D97-AF65-F5344CB8AC3E}">
        <p14:creationId xmlns:p14="http://schemas.microsoft.com/office/powerpoint/2010/main" val="607867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Brief History of Disabled People cont.</a:t>
            </a:r>
            <a:endParaRPr lang="en-US" dirty="0"/>
          </a:p>
        </p:txBody>
      </p:sp>
      <p:sp>
        <p:nvSpPr>
          <p:cNvPr id="3" name="Content Placeholder 2"/>
          <p:cNvSpPr>
            <a:spLocks noGrp="1"/>
          </p:cNvSpPr>
          <p:nvPr>
            <p:ph idx="1"/>
          </p:nvPr>
        </p:nvSpPr>
        <p:spPr/>
        <p:txBody>
          <a:bodyPr>
            <a:normAutofit fontScale="85000" lnSpcReduction="10000"/>
          </a:bodyPr>
          <a:lstStyle/>
          <a:p>
            <a:r>
              <a:rPr lang="en-US" sz="1800" dirty="0"/>
              <a:t>People with disabilities were also forced to enter institutions and asylums, where many spent their entire lives. The “purification” and segregation of persons with disability were considered merciful actions, but ultimately served to keep people with disabilities invisible and hidden from a fearful and biased society.</a:t>
            </a:r>
            <a:endParaRPr lang="en-US" sz="1800" dirty="0" smtClean="0"/>
          </a:p>
          <a:p>
            <a:r>
              <a:rPr lang="en-US" sz="1800" dirty="0" smtClean="0"/>
              <a:t>Many disabled people have made a difference in society</a:t>
            </a:r>
          </a:p>
          <a:p>
            <a:pPr marL="0" indent="0">
              <a:buNone/>
            </a:pPr>
            <a:r>
              <a:rPr lang="en-US" sz="1800" dirty="0" smtClean="0"/>
              <a:t>-</a:t>
            </a:r>
            <a:r>
              <a:rPr lang="en-US" sz="1800" dirty="0"/>
              <a:t>President Franklin Delano Roosevelt, the first president with a disability, was a great advocate for the rehabilitation of people with disabilities, but still operated under the notion that a disability was an abnormal, shameful condition, and should be medically cured or fixed</a:t>
            </a:r>
            <a:r>
              <a:rPr lang="en-US" sz="1800" dirty="0" smtClean="0"/>
              <a:t>.</a:t>
            </a:r>
          </a:p>
          <a:p>
            <a:pPr marL="0" indent="0">
              <a:buNone/>
            </a:pPr>
            <a:r>
              <a:rPr lang="en-US" sz="1800" dirty="0" smtClean="0"/>
              <a:t>-Helen Keller was born blind and deaf;  </a:t>
            </a:r>
            <a:r>
              <a:rPr lang="en-US" sz="1800" dirty="0"/>
              <a:t>In 1915 she and </a:t>
            </a:r>
            <a:r>
              <a:rPr lang="en-US" sz="1800" dirty="0" smtClean="0"/>
              <a:t> George Kessler founded the Helen Keller International</a:t>
            </a:r>
            <a:r>
              <a:rPr lang="en-US" sz="1800" dirty="0"/>
              <a:t> </a:t>
            </a:r>
            <a:r>
              <a:rPr lang="en-US" sz="1800" dirty="0" smtClean="0"/>
              <a:t> (</a:t>
            </a:r>
            <a:r>
              <a:rPr lang="en-US" sz="1800" dirty="0"/>
              <a:t>HKI) organization. This organization is devoted to research in vision, health and nutrition</a:t>
            </a:r>
            <a:r>
              <a:rPr lang="en-US" sz="1800" dirty="0" smtClean="0"/>
              <a:t>.</a:t>
            </a:r>
          </a:p>
          <a:p>
            <a:pPr marL="0" indent="0">
              <a:buNone/>
            </a:pPr>
            <a:r>
              <a:rPr lang="en-US" sz="1800" dirty="0" smtClean="0"/>
              <a:t>-Christopher Reeves  (actor)(who suffered a horrible horse riding accident) left him paralyzed from the neck down; him and his wife Dana created the Christopher and Dana Reeves Foundation to help people who were either born or accidently got paralyzed</a:t>
            </a:r>
          </a:p>
          <a:p>
            <a:pPr marL="0" indent="0">
              <a:buNone/>
            </a:pPr>
            <a:r>
              <a:rPr lang="en-US" sz="1800" dirty="0" smtClean="0"/>
              <a:t>-Michael J. Fox (Back to the Future) has Parkinson’s disease, founded his own </a:t>
            </a:r>
            <a:r>
              <a:rPr lang="en-US" sz="1800" dirty="0" err="1" smtClean="0"/>
              <a:t>fountation</a:t>
            </a:r>
            <a:r>
              <a:rPr lang="en-US" sz="1800" dirty="0" smtClean="0"/>
              <a:t> to help people with </a:t>
            </a:r>
            <a:r>
              <a:rPr lang="en-US" sz="1800" dirty="0" err="1" smtClean="0"/>
              <a:t>Parkison’s</a:t>
            </a:r>
            <a:r>
              <a:rPr lang="en-US" sz="1800" dirty="0" smtClean="0"/>
              <a:t> disease</a:t>
            </a:r>
          </a:p>
          <a:p>
            <a:pPr marL="0" indent="0">
              <a:buNone/>
            </a:pPr>
            <a:r>
              <a:rPr lang="en-US" sz="1800" dirty="0" smtClean="0"/>
              <a:t>-Jim Sinclair  (Autism Rights Activist, born with Autism) formed Autism Network International in 1992</a:t>
            </a:r>
            <a:endParaRPr lang="en-US" sz="1800" dirty="0"/>
          </a:p>
        </p:txBody>
      </p:sp>
    </p:spTree>
    <p:extLst>
      <p:ext uri="{BB962C8B-B14F-4D97-AF65-F5344CB8AC3E}">
        <p14:creationId xmlns:p14="http://schemas.microsoft.com/office/powerpoint/2010/main" val="3893782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Activism</a:t>
            </a:r>
            <a:endParaRPr lang="en-US" dirty="0"/>
          </a:p>
        </p:txBody>
      </p:sp>
      <p:sp>
        <p:nvSpPr>
          <p:cNvPr id="3" name="Content Placeholder 2"/>
          <p:cNvSpPr>
            <a:spLocks noGrp="1"/>
          </p:cNvSpPr>
          <p:nvPr>
            <p:ph idx="1"/>
          </p:nvPr>
        </p:nvSpPr>
        <p:spPr/>
        <p:txBody>
          <a:bodyPr>
            <a:normAutofit lnSpcReduction="10000"/>
          </a:bodyPr>
          <a:lstStyle/>
          <a:p>
            <a:r>
              <a:rPr lang="en-US" sz="1600" dirty="0"/>
              <a:t>1940s and 1950s, disabled World War II veterans placed increasing pressure on government to provide them with rehabilitation and vocational training. World War II veterans made disability issues more visible to a country of thankful citizens who were concerned for the long-term welfare of young men who sacrificed their lives to secure the safety of the United States</a:t>
            </a:r>
            <a:r>
              <a:rPr lang="en-US" sz="1600" dirty="0" smtClean="0"/>
              <a:t>.</a:t>
            </a:r>
          </a:p>
          <a:p>
            <a:r>
              <a:rPr lang="en-US" sz="1600" dirty="0" smtClean="0"/>
              <a:t>People with disabilities were barred from buildings, work places and were not allowed to apply for jobs.</a:t>
            </a:r>
          </a:p>
          <a:p>
            <a:r>
              <a:rPr lang="en-US" sz="1600" dirty="0"/>
              <a:t>1960s, the civil rights movement began to take shape, and disability advocates saw the opportunity to join forces alongside other minority groups to demand equal treatment, equal access and equal opportunity for people with disabilities. The struggle for disability rights has followed a similar pattern to many other civil rights movements – challenging negative attitudes and stereotypes, rallying for political and institutional change, and lobbying for the self-determination of a minority community</a:t>
            </a:r>
            <a:r>
              <a:rPr lang="en-US" sz="1600" dirty="0" smtClean="0"/>
              <a:t>.</a:t>
            </a:r>
          </a:p>
          <a:p>
            <a:r>
              <a:rPr lang="en-US" sz="1600" dirty="0"/>
              <a:t>Disability rights activists mobilized on the local level demanding national initiatives to address the physical and social barriers facing the disability community. Parent advocates were at the forefront, demanding that their children be taken out of institutions and asylums, and placed into schools where their children could have the opportunity to engage in society just like children who were not disabled.</a:t>
            </a:r>
          </a:p>
        </p:txBody>
      </p:sp>
    </p:spTree>
    <p:extLst>
      <p:ext uri="{BB962C8B-B14F-4D97-AF65-F5344CB8AC3E}">
        <p14:creationId xmlns:p14="http://schemas.microsoft.com/office/powerpoint/2010/main" val="4056178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Activism cont.</a:t>
            </a:r>
            <a:endParaRPr lang="en-US" dirty="0"/>
          </a:p>
        </p:txBody>
      </p:sp>
      <p:sp>
        <p:nvSpPr>
          <p:cNvPr id="3" name="Content Placeholder 2"/>
          <p:cNvSpPr>
            <a:spLocks noGrp="1"/>
          </p:cNvSpPr>
          <p:nvPr>
            <p:ph idx="1"/>
          </p:nvPr>
        </p:nvSpPr>
        <p:spPr/>
        <p:txBody>
          <a:bodyPr>
            <a:normAutofit fontScale="55000" lnSpcReduction="20000"/>
          </a:bodyPr>
          <a:lstStyle/>
          <a:p>
            <a:r>
              <a:rPr lang="en-US" sz="2300" dirty="0"/>
              <a:t>In the 1970s, disability rights activists lobbied Congress and marched on Washington to include civil rights language for people with disabilities into the 1972 Rehabilitation Act</a:t>
            </a:r>
            <a:r>
              <a:rPr lang="en-US" sz="2300" dirty="0" smtClean="0"/>
              <a:t>.</a:t>
            </a:r>
          </a:p>
          <a:p>
            <a:r>
              <a:rPr lang="en-US" sz="2300" dirty="0"/>
              <a:t>In 1973, the Rehabilitation Act was passed, and for the first time in history, civil rights of people with disabilities were protected by law</a:t>
            </a:r>
            <a:r>
              <a:rPr lang="en-US" sz="2300" dirty="0" smtClean="0"/>
              <a:t>.</a:t>
            </a:r>
            <a:r>
              <a:rPr lang="en-US" sz="2300" dirty="0"/>
              <a:t> (Section 504) provided equal opportunity for employment within the federal government and in federally funded programs, prohibiting discrimination on the basis of either physical or mental disability</a:t>
            </a:r>
            <a:r>
              <a:rPr lang="en-US" sz="2300" dirty="0" smtClean="0"/>
              <a:t>.</a:t>
            </a:r>
            <a:r>
              <a:rPr lang="en-US" sz="2300" dirty="0"/>
              <a:t> Section 504 of the Rehabilitation Act also established the Architectural and Transportation Barriers Compliance Board, mandating equal access to public services (such as public housing and public transportation services) to people with disabilities, and the allocation of money for vocational training</a:t>
            </a:r>
            <a:r>
              <a:rPr lang="en-US" sz="2300" dirty="0" smtClean="0"/>
              <a:t>.</a:t>
            </a:r>
          </a:p>
          <a:p>
            <a:r>
              <a:rPr lang="en-US" sz="2300" dirty="0"/>
              <a:t>In 1975, the Education for All Handicapped Children Act was passed to guarantee equal access to public education for children with disabilities. This act of legislation specified that every child had a right to education, and mandated the full inclusion of children with disabilities in mainstream education classes, unless a satisfactory level of education could not be achieved due to the nature of the child’s disability</a:t>
            </a:r>
            <a:r>
              <a:rPr lang="en-US" sz="2300" dirty="0" smtClean="0"/>
              <a:t>.</a:t>
            </a:r>
          </a:p>
          <a:p>
            <a:r>
              <a:rPr lang="en-US" sz="2300" dirty="0"/>
              <a:t>After decades of campaigning and lobbying, the Americans with Disabilities Act (ADA) was passed in 1990, and ensured the equal treatment and equal access of people with disabilities to employment opportunities and to public accommodations. The ADA intended to prohibit discrimination on the basis of disability in: employment, services rendered by state and local governments, places of public accommodation, transportation, and telecommunications services</a:t>
            </a:r>
            <a:r>
              <a:rPr lang="en-US" sz="2300" dirty="0" smtClean="0"/>
              <a:t>.</a:t>
            </a:r>
          </a:p>
          <a:p>
            <a:r>
              <a:rPr lang="en-US" sz="2300" dirty="0"/>
              <a:t>deep-rooted assumptions and stereotypical biases were not instantly transformed with the stroke of a pen. People with disabilities still face prejudice and bias with the stereotypical portrayal of people with disabilities in the movies and in the media, physical barriers to schools, housing and to voting stations, and lack of affordable health care. The promise of the ADA is yet to be fully realized, but the disability rights movement continues to make great strides towards the empowerment and self-determination of Americans with disabilities.</a:t>
            </a:r>
            <a:endParaRPr lang="en-US" sz="2300" dirty="0" smtClean="0"/>
          </a:p>
          <a:p>
            <a:endParaRPr lang="en-US" sz="2000" dirty="0"/>
          </a:p>
        </p:txBody>
      </p:sp>
    </p:spTree>
    <p:extLst>
      <p:ext uri="{BB962C8B-B14F-4D97-AF65-F5344CB8AC3E}">
        <p14:creationId xmlns:p14="http://schemas.microsoft.com/office/powerpoint/2010/main" val="3108922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summary of Autism</a:t>
            </a:r>
            <a:endParaRPr lang="en-US" dirty="0"/>
          </a:p>
        </p:txBody>
      </p:sp>
      <p:sp>
        <p:nvSpPr>
          <p:cNvPr id="3" name="Content Placeholder 2"/>
          <p:cNvSpPr>
            <a:spLocks noGrp="1"/>
          </p:cNvSpPr>
          <p:nvPr>
            <p:ph idx="1"/>
          </p:nvPr>
        </p:nvSpPr>
        <p:spPr/>
        <p:txBody>
          <a:bodyPr/>
          <a:lstStyle/>
          <a:p>
            <a:r>
              <a:rPr lang="en-US" dirty="0" smtClean="0"/>
              <a:t>It is a mental disability that is genetic.</a:t>
            </a:r>
          </a:p>
          <a:p>
            <a:r>
              <a:rPr lang="en-US" dirty="0" err="1" smtClean="0"/>
              <a:t>Unfortuntely</a:t>
            </a:r>
            <a:r>
              <a:rPr lang="en-US" dirty="0" smtClean="0"/>
              <a:t> there is no cure, but there is Autism research that is going on today</a:t>
            </a:r>
          </a:p>
          <a:p>
            <a:r>
              <a:rPr lang="en-US" dirty="0" smtClean="0"/>
              <a:t>There is a spectrum (mild: less </a:t>
            </a:r>
            <a:r>
              <a:rPr lang="en-US" dirty="0" err="1" smtClean="0"/>
              <a:t>servere</a:t>
            </a:r>
            <a:r>
              <a:rPr lang="en-US" dirty="0" smtClean="0"/>
              <a:t>, moderately: more severe and severely bad: serious Autism which can cause </a:t>
            </a:r>
            <a:r>
              <a:rPr lang="en-US" dirty="0" err="1" smtClean="0"/>
              <a:t>obessive</a:t>
            </a:r>
            <a:r>
              <a:rPr lang="en-US" dirty="0" smtClean="0"/>
              <a:t> rocking, lack of emotions, abnormal brain, cannot speak, lack of social cues)</a:t>
            </a:r>
          </a:p>
          <a:p>
            <a:endParaRPr lang="en-US" dirty="0"/>
          </a:p>
        </p:txBody>
      </p:sp>
    </p:spTree>
    <p:extLst>
      <p:ext uri="{BB962C8B-B14F-4D97-AF65-F5344CB8AC3E}">
        <p14:creationId xmlns:p14="http://schemas.microsoft.com/office/powerpoint/2010/main" val="10266142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5450</TotalTime>
  <Words>1891</Words>
  <Application>Microsoft Office PowerPoint</Application>
  <PresentationFormat>On-screen Show (4:3)</PresentationFormat>
  <Paragraphs>117</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Constantia</vt:lpstr>
      <vt:lpstr>Wingdings 2</vt:lpstr>
      <vt:lpstr>Flow</vt:lpstr>
      <vt:lpstr>How to help people with disabilities</vt:lpstr>
      <vt:lpstr>Types of Disabilities</vt:lpstr>
      <vt:lpstr>Why am I here today?</vt:lpstr>
      <vt:lpstr>Why am I here today?</vt:lpstr>
      <vt:lpstr>Brief History of Disabled People</vt:lpstr>
      <vt:lpstr>Brief History of Disabled People cont.</vt:lpstr>
      <vt:lpstr>Activism</vt:lpstr>
      <vt:lpstr>Activism cont.</vt:lpstr>
      <vt:lpstr>Brief summary of Autism</vt:lpstr>
      <vt:lpstr>More on Autism</vt:lpstr>
      <vt:lpstr>Brief Summary of Asperger’s Syndrome</vt:lpstr>
      <vt:lpstr>Brief Summary of Down Syndrome</vt:lpstr>
      <vt:lpstr>Down Syndrome Summary cont.</vt:lpstr>
      <vt:lpstr>Fragile X</vt:lpstr>
      <vt:lpstr>Fragile X cont.</vt:lpstr>
      <vt:lpstr>Suffolk Downs: Walk for Autism 2010</vt:lpstr>
      <vt:lpstr>Walking with my friend and her college friends</vt:lpstr>
      <vt:lpstr>My friend and I </vt:lpstr>
      <vt:lpstr>How can I get involved?</vt:lpstr>
      <vt:lpstr>How can I get involved cont.</vt:lpstr>
      <vt:lpstr>Movies that are recommened to watch</vt:lpstr>
      <vt:lpstr>Video Clips </vt:lpstr>
      <vt:lpstr>College Majors that can be used to help disabled people</vt:lpstr>
      <vt:lpstr>Spread the word to end the R word</vt:lpstr>
      <vt:lpstr>You can Make a Difference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help people with disabilities</dc:title>
  <dc:creator>mjoy</dc:creator>
  <cp:lastModifiedBy>Miller, Melissa</cp:lastModifiedBy>
  <cp:revision>33</cp:revision>
  <dcterms:created xsi:type="dcterms:W3CDTF">2013-03-31T20:50:20Z</dcterms:created>
  <dcterms:modified xsi:type="dcterms:W3CDTF">2014-11-16T16:49:29Z</dcterms:modified>
</cp:coreProperties>
</file>